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JPG" ContentType="image/.jp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5"/>
  </p:notesMasterIdLst>
  <p:sldIdLst>
    <p:sldId id="364" r:id="rId4"/>
    <p:sldId id="392" r:id="rId6"/>
    <p:sldId id="568" r:id="rId7"/>
    <p:sldId id="585" r:id="rId8"/>
    <p:sldId id="586" r:id="rId9"/>
    <p:sldId id="587" r:id="rId10"/>
    <p:sldId id="590" r:id="rId11"/>
    <p:sldId id="580" r:id="rId12"/>
    <p:sldId id="594" r:id="rId13"/>
    <p:sldId id="595" r:id="rId14"/>
    <p:sldId id="597" r:id="rId15"/>
    <p:sldId id="596" r:id="rId16"/>
    <p:sldId id="598" r:id="rId17"/>
    <p:sldId id="363" r:id="rId18"/>
    <p:sldId id="600" r:id="rId19"/>
    <p:sldId id="365" r:id="rId20"/>
    <p:sldId id="605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2" pos="373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30" name="liqian bao" initials="lb" lastIdx="0" clrIdx="29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3" name="ASUS" initials="A" lastIdx="2" clrIdx="12"/>
  <p:cmAuthor id="14" name="user" initials="u" lastIdx="0" clrIdx="0"/>
  <p:cmAuthor id="15" name="李丽" initials="李" lastIdx="0" clrIdx="14"/>
  <p:cmAuthor id="16" name="Nicole Li  李倩" initials="N" lastIdx="0" clrIdx="0"/>
  <p:cmAuthor id="18" name="222" initials="2" lastIdx="0" clrIdx="0"/>
  <p:cmAuthor id="76" name="1637354872@qq.com" initials="1" lastIdx="1" clrIdx="25"/>
  <p:cmAuthor id="19" name="Administrator" initials="A" lastIdx="0" clrIdx="18"/>
  <p:cmAuthor id="20" name="hanying" initials="h" lastIdx="0" clrIdx="19"/>
  <p:cmAuthor id="23" name="Microsoft Office 用户" initials="Office [23]" lastIdx="0" clrIdx="2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636" y="-84"/>
      </p:cViewPr>
      <p:guideLst>
        <p:guide orient="horz" pos="2160"/>
        <p:guide pos="3840"/>
        <p:guide pos="3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119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45057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45059" name="文本占位符 45058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2"/>
            <p:custDataLst>
              <p:tags r:id="rId5"/>
            </p:custDataLst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</a:t>
            </a:r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任务五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</a:t>
            </a:r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任务六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4" name="菱形 3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5" name="直接连接符 4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 userDrawn="1">
            <p:custDataLst>
              <p:tags r:id="rId4"/>
            </p:custDataLst>
          </p:nvPr>
        </p:nvCxnSpPr>
        <p:spPr>
          <a:xfrm>
            <a:off x="0" y="932723"/>
            <a:ext cx="12192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ECE486-C6A0-4608-840F-0A72D58B97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5D1B26-46D7-4B80-82F2-700270B5A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后作业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复习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5"/>
            <a:ext cx="2208245" cy="584771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复习回顾</a:t>
            </a:r>
            <a:endParaRPr lang="en-US" altLang="zh-CN" sz="3200" u="none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堂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任务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习任务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学习任务四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6.xml"/><Relationship Id="rId3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6010" y="215265"/>
            <a:ext cx="1790700" cy="72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2085" indent="-172085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9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2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1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0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72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301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633413" y="318308"/>
            <a:ext cx="10802939" cy="6334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3119442" y="1334820"/>
            <a:ext cx="5830887" cy="99853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 userDrawn="1"/>
        </p:nvSpPr>
        <p:spPr>
          <a:xfrm>
            <a:off x="4450705" y="1412777"/>
            <a:ext cx="3168352" cy="697627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pPr algn="ctr"/>
            <a:r>
              <a:rPr lang="zh-CN" altLang="en-US" sz="3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2085" indent="-172085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9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8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7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0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72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301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30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37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tags" Target="../tags/tag101.xml"/><Relationship Id="rId4" Type="http://schemas.openxmlformats.org/officeDocument/2006/relationships/image" Target="../media/image10.png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image" Target="../media/image11.jpeg"/><Relationship Id="rId2" Type="http://schemas.openxmlformats.org/officeDocument/2006/relationships/tags" Target="../tags/tag103.xml"/><Relationship Id="rId1" Type="http://schemas.openxmlformats.org/officeDocument/2006/relationships/tags" Target="../tags/tag102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9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image" Target="../media/image13.png"/><Relationship Id="rId2" Type="http://schemas.openxmlformats.org/officeDocument/2006/relationships/tags" Target="../tags/tag107.xml"/><Relationship Id="rId1" Type="http://schemas.openxmlformats.org/officeDocument/2006/relationships/tags" Target="../tags/tag106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tags" Target="../tags/tag114.xml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image" Target="../media/image4.png"/><Relationship Id="rId2" Type="http://schemas.openxmlformats.org/officeDocument/2006/relationships/tags" Target="../tags/tag116.xml"/><Relationship Id="rId1" Type="http://schemas.openxmlformats.org/officeDocument/2006/relationships/tags" Target="../tags/tag1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jpeg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5.png"/><Relationship Id="rId12" Type="http://schemas.openxmlformats.org/officeDocument/2006/relationships/slideLayout" Target="../slideLayouts/slideLayout6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tags" Target="../tags/tag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image" Target="../media/image7.jpeg"/><Relationship Id="rId19" Type="http://schemas.openxmlformats.org/officeDocument/2006/relationships/slideLayout" Target="../slideLayouts/slideLayout6.xml"/><Relationship Id="rId18" Type="http://schemas.openxmlformats.org/officeDocument/2006/relationships/tags" Target="../tags/tag67.xml"/><Relationship Id="rId17" Type="http://schemas.openxmlformats.org/officeDocument/2006/relationships/tags" Target="../tags/tag66.xml"/><Relationship Id="rId16" Type="http://schemas.openxmlformats.org/officeDocument/2006/relationships/tags" Target="../tags/tag65.xml"/><Relationship Id="rId15" Type="http://schemas.openxmlformats.org/officeDocument/2006/relationships/tags" Target="../tags/tag64.xml"/><Relationship Id="rId14" Type="http://schemas.openxmlformats.org/officeDocument/2006/relationships/tags" Target="../tags/tag63.xml"/><Relationship Id="rId13" Type="http://schemas.openxmlformats.org/officeDocument/2006/relationships/tags" Target="../tags/tag62.xml"/><Relationship Id="rId12" Type="http://schemas.openxmlformats.org/officeDocument/2006/relationships/tags" Target="../tags/tag61.xml"/><Relationship Id="rId11" Type="http://schemas.openxmlformats.org/officeDocument/2006/relationships/tags" Target="../tags/tag60.xml"/><Relationship Id="rId10" Type="http://schemas.openxmlformats.org/officeDocument/2006/relationships/tags" Target="../tags/tag59.xml"/><Relationship Id="rId1" Type="http://schemas.openxmlformats.org/officeDocument/2006/relationships/tags" Target="../tags/tag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tags" Target="../tags/tag72.xml"/><Relationship Id="rId5" Type="http://schemas.openxmlformats.org/officeDocument/2006/relationships/image" Target="../media/image8.jpeg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0" Type="http://schemas.openxmlformats.org/officeDocument/2006/relationships/slideLayout" Target="../slideLayouts/slideLayout6.xml"/><Relationship Id="rId1" Type="http://schemas.openxmlformats.org/officeDocument/2006/relationships/tags" Target="../tags/tag6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2" Type="http://schemas.openxmlformats.org/officeDocument/2006/relationships/notesSlide" Target="../notesSlides/notesSlide2.xml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8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407670" y="1054735"/>
            <a:ext cx="11379835" cy="101473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6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6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12</a:t>
            </a:r>
            <a:r>
              <a:rPr lang="zh-CN" altLang="en-US" sz="6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  <a:r>
              <a:rPr lang="en-US" altLang="zh-CN" sz="6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6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大一统王朝的巩固</a:t>
            </a:r>
            <a:endParaRPr lang="zh-CN" altLang="en-US" sz="6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631504" y="4417158"/>
            <a:ext cx="10297144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4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问题一：汉武帝为何要巩固大一统王朝？</a:t>
            </a:r>
            <a:endParaRPr lang="zh-CN" altLang="en-US" sz="40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algn="ctr" fontAlgn="auto">
              <a:lnSpc>
                <a:spcPct val="150000"/>
              </a:lnSpc>
            </a:pPr>
            <a:r>
              <a:rPr lang="en-US" altLang="zh-CN" sz="4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4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问题二：汉武帝是如何巩固大一统王朝的？</a:t>
            </a:r>
            <a:endParaRPr lang="zh-CN" altLang="en-US" sz="40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5765" y="4249420"/>
            <a:ext cx="1802130" cy="221361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4433570" y="1054735"/>
            <a:ext cx="2303145" cy="1015365"/>
          </a:xfrm>
          <a:prstGeom prst="rect">
            <a:avLst/>
          </a:prstGeom>
          <a:noFill/>
          <a:ln w="793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464820" y="2205355"/>
            <a:ext cx="11322050" cy="2044065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txBody>
          <a:bodyPr wrap="square" rtlCol="0" anchor="t">
            <a:noAutofit/>
          </a:bodyPr>
          <a:lstStyle/>
          <a:p>
            <a:pPr algn="just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sym typeface="+mn-ea"/>
              </a:rPr>
              <a:t>概念解读：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just"/>
            <a:r>
              <a:rPr lang="zh-CN" altLang="en-US" sz="3200" b="1">
                <a:highlight>
                  <a:srgbClr val="FFFF00"/>
                </a:highligh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“大一统”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不仅是疆域上的“大统一”，更是指中央加强对国家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政治、经济、思想文化、军事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等各方面的统一领导,形成高度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中央集权的政治局面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  <p:bldP spid="34" grpId="1"/>
      <p:bldP spid="35" grpId="0"/>
      <p:bldP spid="35" grpId="1"/>
      <p:bldP spid="42" grpId="0" bldLvl="0" animBg="1"/>
      <p:bldP spid="42" grpId="1" animBg="1"/>
      <p:bldP spid="43" grpId="0" bldLvl="0" animBg="1"/>
      <p:bldP spid="4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692385" y="2600174"/>
            <a:ext cx="309880" cy="501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endParaRPr lang="zh-CN" altLang="zh-CN" sz="2665" b="1"/>
          </a:p>
        </p:txBody>
      </p:sp>
      <p:sp>
        <p:nvSpPr>
          <p:cNvPr id="6" name="文本框 5"/>
          <p:cNvSpPr txBox="1"/>
          <p:nvPr/>
        </p:nvSpPr>
        <p:spPr>
          <a:xfrm>
            <a:off x="403225" y="2195830"/>
            <a:ext cx="1643380" cy="5213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具体措施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3865" y="1052830"/>
            <a:ext cx="11370945" cy="9531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儒术</a:t>
            </a:r>
            <a:r>
              <a:rPr lang="en-US" altLang="zh-CN" sz="2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董仲舒把儒家思想与当时的社会需要相结合，并吸收了其他学派的理论，创建了一个以儒学为核心的新的思想体系。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Text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3225" y="995501"/>
            <a:ext cx="11405870" cy="11326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新儒学的特点是</a:t>
            </a:r>
            <a:r>
              <a:rPr kumimoji="0" lang="zh-CN" alt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外儒内法</a:t>
            </a:r>
            <a:r>
              <a:rPr kumimoji="0" lang="zh-CN" alt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</a:rPr>
              <a:t>。</a:t>
            </a:r>
            <a:endParaRPr kumimoji="0" lang="zh-CN" altLang="en-US" sz="2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pPr marL="0" marR="0" lvl="0" indent="0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cap="none" spc="0" normalizeH="0" baseline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即以儒家的等级观念和仁政为外在表现，以法家的中央集权君主专制为根本。</a:t>
            </a:r>
            <a:endParaRPr kumimoji="0" lang="zh-CN" altLang="en-US" sz="2600" b="1" i="0" u="none" strike="noStrike" cap="none" spc="0" normalizeH="0" baseline="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242" name="矩形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39090" y="2195195"/>
            <a:ext cx="8274685" cy="52197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buFontTx/>
            </a:pPr>
            <a:r>
              <a:rPr lang="zh-CN" altLang="en-US" sz="280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兴办</a:t>
            </a:r>
            <a:r>
              <a:rPr lang="zh-CN" altLang="en-US" sz="2800" dirty="0">
                <a:solidFill>
                  <a:srgbClr val="FFFF00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太学</a:t>
            </a:r>
            <a:r>
              <a:rPr lang="zh-CN" altLang="en-US" sz="280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，以儒家经典为教材，儒士进入政府机构。</a:t>
            </a:r>
            <a:endParaRPr lang="zh-CN" altLang="en-US" sz="280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84975" y="3933056"/>
            <a:ext cx="4975860" cy="2085975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no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①儒学居于主导地位，为历代王朝所推崇，影响深远。</a:t>
            </a:r>
            <a:endParaRPr lang="zh-CN" altLang="en-US" sz="2800" dirty="0">
              <a:solidFill>
                <a:schemeClr val="lt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pPr algn="dist">
              <a:lnSpc>
                <a:spcPct val="110000"/>
              </a:lnSpc>
            </a:pPr>
            <a:r>
              <a:rPr lang="zh-CN" altLang="en-US" sz="2800" dirty="0">
                <a:solidFill>
                  <a:schemeClr val="lt1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②尊崇儒术实现了思想上的大一统，有利于中央集权的加强。</a:t>
            </a:r>
            <a:endParaRPr lang="zh-CN" altLang="en-US" sz="2800" dirty="0">
              <a:solidFill>
                <a:schemeClr val="lt1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84975" y="3163570"/>
            <a:ext cx="984250" cy="5213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影响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rcRect r="32114" b="-253"/>
          <a:stretch>
            <a:fillRect/>
          </a:stretch>
        </p:blipFill>
        <p:spPr>
          <a:xfrm>
            <a:off x="460479" y="2924944"/>
            <a:ext cx="6137910" cy="3341370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</p:spPr>
      </p:pic>
      <p:sp>
        <p:nvSpPr>
          <p:cNvPr id="12" name="矩形 11"/>
          <p:cNvSpPr/>
          <p:nvPr>
            <p:custDataLst>
              <p:tags r:id="rId5"/>
            </p:custDataLst>
          </p:nvPr>
        </p:nvSpPr>
        <p:spPr>
          <a:xfrm>
            <a:off x="4943872" y="188640"/>
            <a:ext cx="2102485" cy="50863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尊崇儒术</a:t>
            </a:r>
            <a:endParaRPr lang="zh-CN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animBg="1"/>
      <p:bldP spid="11" grpId="0" bldLvl="0" animBg="1"/>
      <p:bldP spid="11" grpId="1" animBg="1"/>
      <p:bldP spid="10242" grpId="0" bldLvl="0" animBg="1"/>
      <p:bldP spid="10242" grpId="1" animBg="1"/>
      <p:bldP spid="8" grpId="0" bldLvl="0" animBg="1"/>
      <p:bldP spid="8" grpId="1" animBg="1"/>
      <p:bldP spid="9" grpId="0" bldLvl="0" animBg="1"/>
      <p:bldP spid="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5173934" y="208907"/>
            <a:ext cx="1877695" cy="50863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北击匈奴</a:t>
            </a:r>
            <a:endParaRPr lang="zh-CN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2"/>
            </p:custDataLst>
          </p:nvPr>
        </p:nvSpPr>
        <p:spPr>
          <a:xfrm>
            <a:off x="829609" y="1065292"/>
            <a:ext cx="10270926" cy="121158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txBody>
          <a:bodyPr wrap="square" rtlCol="0">
            <a:no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匈奴是秦汉时期我国民族大家庭的重要成员。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秦末汉初，（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）单于统一了漠北草原，并不断南下袭扰。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71664" y="1386205"/>
            <a:ext cx="1924685" cy="7817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 mò dú</a:t>
            </a:r>
            <a:endParaRPr lang="en-US" altLang="zh-CN" sz="280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冒顿</a:t>
            </a:r>
            <a:endParaRPr lang="zh-CN" altLang="en-US" sz="280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3"/>
          <a:stretch>
            <a:fillRect/>
          </a:stretch>
        </p:blipFill>
        <p:spPr>
          <a:xfrm>
            <a:off x="1009650" y="2348880"/>
            <a:ext cx="3429000" cy="22815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332542" y="2534289"/>
            <a:ext cx="677108" cy="18548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/>
              <a:t>和亲政策</a:t>
            </a:r>
            <a:endParaRPr lang="zh-CN" altLang="en-US" sz="3200"/>
          </a:p>
        </p:txBody>
      </p:sp>
      <p:sp>
        <p:nvSpPr>
          <p:cNvPr id="5" name="右箭头 4"/>
          <p:cNvSpPr/>
          <p:nvPr/>
        </p:nvSpPr>
        <p:spPr>
          <a:xfrm>
            <a:off x="4799856" y="3039117"/>
            <a:ext cx="1881505" cy="916940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120760" y="2265045"/>
            <a:ext cx="675005" cy="30219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/>
              <a:t>汉武帝反击匈奴</a:t>
            </a:r>
            <a:endParaRPr lang="zh-CN" altLang="en-US" sz="3200"/>
          </a:p>
        </p:txBody>
      </p:sp>
      <p:sp>
        <p:nvSpPr>
          <p:cNvPr id="8" name="文本框 7"/>
          <p:cNvSpPr txBox="1"/>
          <p:nvPr/>
        </p:nvSpPr>
        <p:spPr>
          <a:xfrm>
            <a:off x="1927225" y="4667885"/>
            <a:ext cx="1952625" cy="5226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国力疲弱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7444776" y="5307428"/>
            <a:ext cx="1952625" cy="5226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472264" y="4709453"/>
            <a:ext cx="1952625" cy="5226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国力强盛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89441" y="2636912"/>
            <a:ext cx="976312" cy="5226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转变</a:t>
            </a:r>
            <a:endParaRPr lang="zh-CN" altLang="en-US" sz="280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29981" y="5264883"/>
            <a:ext cx="7738715" cy="4862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思考：汉武帝时期反击匈奴的底气是什么？</a:t>
            </a:r>
            <a:endParaRPr lang="en-US" altLang="zh-CN" sz="32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829981" y="5805264"/>
            <a:ext cx="6418147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经过“文景之治”，西汉强盛起来。</a:t>
            </a:r>
            <a:endParaRPr lang="zh-CN" altLang="en-US" sz="3200" b="1" ker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2" name="图片 11"/>
          <p:cNvPicPr/>
          <p:nvPr/>
        </p:nvPicPr>
        <p:blipFill>
          <a:blip r:embed="rId6"/>
          <a:stretch>
            <a:fillRect/>
          </a:stretch>
        </p:blipFill>
        <p:spPr>
          <a:xfrm>
            <a:off x="6815455" y="2348880"/>
            <a:ext cx="4321175" cy="22974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5" grpId="0" bldLvl="0" animBg="1"/>
      <p:bldP spid="5" grpId="1" animBg="1"/>
      <p:bldP spid="6" grpId="0"/>
      <p:bldP spid="6" grpId="1"/>
      <p:bldP spid="11" grpId="0"/>
      <p:bldP spid="11" grpId="1"/>
      <p:bldP spid="3" grpId="0"/>
      <p:bldP spid="3" grpId="1"/>
      <p:bldP spid="13" grpId="0" bldLvl="0" animBg="1"/>
      <p:bldP spid="13" grpId="1" animBg="1"/>
      <p:bldP spid="22" grpId="0" bldLvl="0" animBg="1"/>
      <p:bldP spid="2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五边形 11"/>
          <p:cNvSpPr/>
          <p:nvPr>
            <p:custDataLst>
              <p:tags r:id="rId1"/>
            </p:custDataLst>
          </p:nvPr>
        </p:nvSpPr>
        <p:spPr>
          <a:xfrm>
            <a:off x="438784" y="1058823"/>
            <a:ext cx="7817455" cy="641985"/>
          </a:xfrm>
          <a:prstGeom prst="homePlat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问题二：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汉武帝是如何巩固大一统王朝的？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8328248" y="1153892"/>
            <a:ext cx="3456369" cy="4984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军事：北击匈奴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rcRect r="59667"/>
          <a:stretch>
            <a:fillRect/>
          </a:stretch>
        </p:blipFill>
        <p:spPr>
          <a:xfrm>
            <a:off x="983432" y="1844675"/>
            <a:ext cx="4616450" cy="4475480"/>
          </a:xfrm>
          <a:prstGeom prst="rect">
            <a:avLst/>
          </a:prstGeom>
        </p:spPr>
      </p:pic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6240145" y="4653136"/>
            <a:ext cx="4444365" cy="1383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>
                <a:solidFill>
                  <a:srgbClr val="FF0000"/>
                </a:solidFill>
                <a:latin typeface="汉仪劲楷简" panose="00020600040101010101" charset="-122"/>
                <a:ea typeface="汉仪劲楷简" panose="00020600040101010101" charset="-122"/>
              </a:rPr>
              <a:t>作用</a:t>
            </a:r>
            <a:r>
              <a:rPr lang="zh-CN" altLang="en-US" sz="2800" b="1">
                <a:latin typeface="汉仪劲楷简" panose="00020600040101010101" charset="-122"/>
                <a:ea typeface="汉仪劲楷简" panose="00020600040101010101" charset="-122"/>
              </a:rPr>
              <a:t>：解决了匈奴南扰的问题，巩固了边疆的稳定，促进了民族交融。</a:t>
            </a:r>
            <a:endParaRPr lang="zh-CN" altLang="en-US" sz="2800" b="1"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6240145" y="2194560"/>
            <a:ext cx="4444365" cy="18148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>
                <a:solidFill>
                  <a:srgbClr val="FF0000"/>
                </a:solidFill>
                <a:latin typeface="汉仪劲楷简" panose="00020600040101010101" charset="-122"/>
                <a:ea typeface="汉仪劲楷简" panose="00020600040101010101" charset="-122"/>
              </a:rPr>
              <a:t>结果</a:t>
            </a:r>
            <a:r>
              <a:rPr lang="zh-CN" altLang="en-US" sz="2800" b="1">
                <a:latin typeface="汉仪劲楷简" panose="00020600040101010101" charset="-122"/>
                <a:ea typeface="汉仪劲楷简" panose="00020600040101010101" charset="-122"/>
              </a:rPr>
              <a:t>：西汉控制了阴山以南、河西走廊的大片区域，并在河西走廊设置武威、张掖、酒泉、敦煌四郡。</a:t>
            </a:r>
            <a:endParaRPr lang="zh-CN" altLang="en-US" sz="2800" b="1"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5173934" y="208907"/>
            <a:ext cx="1877695" cy="50863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北击匈奴</a:t>
            </a:r>
            <a:endParaRPr lang="zh-CN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4" grpId="1" animBg="1"/>
      <p:bldP spid="20" grpId="0" bldLvl="0" animBg="1"/>
      <p:bldP spid="20" grpId="1" animBg="1"/>
      <p:bldP spid="21" grpId="0" bldLvl="0" animBg="1"/>
      <p:bldP spid="2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127240" y="5287010"/>
            <a:ext cx="1952625" cy="5226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68354" y="3429000"/>
            <a:ext cx="9288854" cy="13682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lnSpc>
                <a:spcPct val="150000"/>
              </a:lnSpc>
              <a:buClrTx/>
              <a:buSzTx/>
              <a:buFontTx/>
            </a:pPr>
            <a:r>
              <a:rPr lang="zh-CN" sz="3600" dirty="0">
                <a:latin typeface="华文新魏" panose="02010800040101010101" charset="-122"/>
                <a:ea typeface="华文新魏" panose="02010800040101010101" charset="-122"/>
                <a:sym typeface="+mn-ea"/>
              </a:rPr>
              <a:t>汉武帝巩固了大一统的局面，使西汉王朝进入鼎盛时期。</a:t>
            </a:r>
            <a:endParaRPr lang="zh-CN" sz="3600" dirty="0">
              <a:latin typeface="华文新魏" panose="02010800040101010101" charset="-122"/>
              <a:ea typeface="华文新魏" panose="02010800040101010101" charset="-122"/>
              <a:sym typeface="+mn-ea"/>
            </a:endParaRPr>
          </a:p>
        </p:txBody>
      </p:sp>
      <p:sp>
        <p:nvSpPr>
          <p:cNvPr id="8" name="矩形 65695"/>
          <p:cNvSpPr txBox="1"/>
          <p:nvPr>
            <p:custDataLst>
              <p:tags r:id="rId3"/>
            </p:custDataLst>
          </p:nvPr>
        </p:nvSpPr>
        <p:spPr bwMode="auto">
          <a:xfrm>
            <a:off x="856197" y="1844824"/>
            <a:ext cx="10513168" cy="583565"/>
          </a:xfrm>
          <a:prstGeom prst="rect">
            <a:avLst/>
          </a:prstGeom>
          <a:noFill/>
          <a:ln w="9525">
            <a:noFill/>
          </a:ln>
        </p:spPr>
        <p:txBody>
          <a:bodyPr wrap="square" rtlCol="0" fromWordArt="0" anchor="t">
            <a:spAutoFit/>
            <a:scene3d>
              <a:camera prst="orthographicFront"/>
              <a:lightRig rig="threePt" dir="t"/>
            </a:scene3d>
          </a:bodyPr>
          <a:lstStyle/>
          <a:p>
            <a:pPr lvl="0" algn="l">
              <a:buClrTx/>
              <a:buSzTx/>
              <a:buFont typeface="Arial" panose="020B0604020202020204" pitchFamily="34" charset="0"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圆简体" panose="03000509000000000000" pitchFamily="65" charset="-122"/>
                <a:ea typeface="方正粗圆简体" panose="03000509000000000000" pitchFamily="65" charset="-122"/>
                <a:sym typeface="+mn-ea"/>
              </a:rPr>
              <a:t>对比</a:t>
            </a:r>
            <a:r>
              <a:rPr lang="zh-CN" altLang="en-US" sz="32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圆简体" panose="03000509000000000000" pitchFamily="65" charset="-122"/>
                <a:ea typeface="方正粗圆简体" panose="03000509000000000000" pitchFamily="65" charset="-122"/>
                <a:sym typeface="+mn-ea"/>
              </a:rPr>
              <a:t>秦朝的疆域与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圆简体" panose="03000509000000000000" pitchFamily="65" charset="-122"/>
                <a:ea typeface="方正粗圆简体" panose="03000509000000000000" pitchFamily="65" charset="-122"/>
                <a:sym typeface="+mn-ea"/>
              </a:rPr>
              <a:t>汉武帝统治后期的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圆简体" panose="03000509000000000000" pitchFamily="65" charset="-122"/>
                <a:ea typeface="方正粗圆简体" panose="03000509000000000000" pitchFamily="65" charset="-122"/>
                <a:sym typeface="+mn-ea"/>
              </a:rPr>
              <a:t>疆域</a:t>
            </a:r>
            <a:r>
              <a:rPr lang="zh-CN" altLang="en-US" sz="3200" b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圆简体" panose="03000509000000000000" pitchFamily="65" charset="-122"/>
                <a:ea typeface="方正粗圆简体" panose="03000509000000000000" pitchFamily="65" charset="-122"/>
                <a:sym typeface="+mn-ea"/>
              </a:rPr>
              <a:t>，有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圆简体" panose="03000509000000000000" pitchFamily="65" charset="-122"/>
                <a:ea typeface="方正粗圆简体" panose="03000509000000000000" pitchFamily="65" charset="-122"/>
                <a:sym typeface="+mn-ea"/>
              </a:rPr>
              <a:t>什么变化。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粗圆简体" panose="03000509000000000000" pitchFamily="65" charset="-122"/>
              <a:ea typeface="方正粗圆简体" panose="03000509000000000000" pitchFamily="65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5173934" y="208907"/>
            <a:ext cx="1877695" cy="50863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北击匈奴</a:t>
            </a:r>
            <a:endParaRPr lang="zh-CN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1815" y="1053465"/>
            <a:ext cx="10953115" cy="53206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035" y="980440"/>
            <a:ext cx="11240135" cy="5421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>
            <p:custDataLst>
              <p:tags r:id="rId1"/>
            </p:custDataLst>
          </p:nvPr>
        </p:nvSpPr>
        <p:spPr>
          <a:xfrm>
            <a:off x="3093719" y="1248167"/>
            <a:ext cx="8632826" cy="13887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indent="457200" fontAlgn="auto">
              <a:lnSpc>
                <a:spcPct val="120000"/>
              </a:lnSpc>
            </a:pPr>
            <a:r>
              <a:rPr lang="zh-CN" altLang="en-US" sz="3600" b="1">
                <a:solidFill>
                  <a:schemeClr val="tx1"/>
                </a:solidFill>
                <a:highlight>
                  <a:srgbClr val="FFFF00"/>
                </a:highlight>
                <a:latin typeface="楷体" panose="02010609060101010101" charset="-122"/>
                <a:ea typeface="楷体" panose="02010609060101010101" charset="-122"/>
              </a:rPr>
              <a:t>作业一:</a:t>
            </a:r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如何评价历史人物?</a:t>
            </a:r>
            <a:endParaRPr lang="zh-CN" altLang="en-US" sz="3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fontAlgn="auto">
              <a:lnSpc>
                <a:spcPct val="120000"/>
              </a:lnSpc>
            </a:pPr>
            <a:r>
              <a:rPr lang="zh-CN" altLang="en-US" sz="3600" b="1">
                <a:solidFill>
                  <a:schemeClr val="tx1"/>
                </a:solidFill>
                <a:highlight>
                  <a:srgbClr val="FFFF00"/>
                </a:highlight>
                <a:latin typeface="楷体" panose="02010609060101010101" charset="-122"/>
                <a:ea typeface="楷体" panose="02010609060101010101" charset="-122"/>
              </a:rPr>
              <a:t>作业二:</a:t>
            </a:r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简单评价汉武帝。</a:t>
            </a:r>
            <a:endParaRPr lang="zh-CN" altLang="en-US" sz="3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63352" y="1287525"/>
            <a:ext cx="2614295" cy="3238621"/>
            <a:chOff x="0" y="2345"/>
            <a:chExt cx="5609" cy="8940"/>
          </a:xfrm>
        </p:grpSpPr>
        <p:pic>
          <p:nvPicPr>
            <p:cNvPr id="23" name="图片 22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0" y="2345"/>
              <a:ext cx="5609" cy="7425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>
              <p:custDataLst>
                <p:tags r:id="rId4"/>
              </p:custDataLst>
            </p:nvPr>
          </p:nvSpPr>
          <p:spPr>
            <a:xfrm>
              <a:off x="1236" y="9674"/>
              <a:ext cx="3166" cy="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latin typeface="汉仪劲楷简" panose="00020600040101010101" charset="-122"/>
                  <a:ea typeface="汉仪劲楷简" panose="00020600040101010101" charset="-122"/>
                </a:rPr>
                <a:t>汉武帝</a:t>
              </a:r>
              <a:endParaRPr lang="zh-CN" altLang="en-US" sz="3200" b="1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</p:grpSp>
      <p:sp>
        <p:nvSpPr>
          <p:cNvPr id="25" name="文本框 24"/>
          <p:cNvSpPr txBox="1"/>
          <p:nvPr>
            <p:custDataLst>
              <p:tags r:id="rId5"/>
            </p:custDataLst>
          </p:nvPr>
        </p:nvSpPr>
        <p:spPr>
          <a:xfrm>
            <a:off x="3093720" y="3052673"/>
            <a:ext cx="8632825" cy="3256647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rtlCol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格式要求：</a:t>
            </a:r>
            <a:endParaRPr lang="zh-CN" altLang="en-US" sz="28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①观点：简洁明确。</a:t>
            </a:r>
            <a:endParaRPr lang="zh-CN" altLang="en-US" sz="28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②叙述：做到史论结合，有理有据。</a:t>
            </a:r>
            <a:endParaRPr lang="zh-CN" altLang="en-US" sz="28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   </a:t>
            </a:r>
            <a:r>
              <a:rPr lang="zh-CN" altLang="en-US" sz="2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（</a:t>
            </a:r>
            <a:r>
              <a:rPr lang="zh-CN" altLang="en-US" sz="2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至少从三个方面论述汉武帝的相关史实</a:t>
            </a:r>
            <a:r>
              <a:rPr lang="zh-CN" altLang="en-US" sz="2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）</a:t>
            </a:r>
            <a:endParaRPr lang="zh-CN" altLang="en-US" sz="28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③结论：结合自身叙述作出评价。</a:t>
            </a:r>
            <a:endParaRPr lang="zh-CN" altLang="en-US" sz="28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2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2397760" y="2564553"/>
            <a:ext cx="7574280" cy="2400300"/>
          </a:xfrm>
          <a:prstGeom prst="rect">
            <a:avLst/>
          </a:prstGeom>
          <a:noFill/>
          <a:ln w="9525">
            <a:noFill/>
          </a:ln>
        </p:spPr>
        <p:txBody>
          <a:bodyPr lIns="121912" tIns="60956" rIns="121912" bIns="60956">
            <a:noAutofit/>
          </a:bodyPr>
          <a:lstStyle/>
          <a:p>
            <a:pPr indent="-609600" defTabSz="914400">
              <a:lnSpc>
                <a:spcPct val="150000"/>
              </a:lnSpc>
            </a:pPr>
            <a:r>
              <a:rPr lang="en-US" altLang="zh-CN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基础型作业：完成课后活动题，并标明考查的知识点。</a:t>
            </a:r>
            <a:endParaRPr lang="zh-CN" altLang="en-US" sz="32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defTabSz="914400">
              <a:lnSpc>
                <a:spcPct val="150000"/>
              </a:lnSpc>
            </a:pPr>
            <a:r>
              <a:rPr lang="en-US" altLang="zh-CN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发展型作业：完成课后练习。</a:t>
            </a:r>
            <a:endParaRPr lang="zh-CN" altLang="en-US" sz="32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1423" y="1352957"/>
            <a:ext cx="103691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sz="3600" b="1"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3600" b="1">
                <a:latin typeface="宋体" panose="02010600030101010101" pitchFamily="2" charset="-122"/>
                <a:cs typeface="宋体" panose="02010600030101010101" pitchFamily="2" charset="-122"/>
              </a:rPr>
              <a:t>掌握汉武帝在政治、经济、思想文化、军事等方面采取的巩固大一统局面的措施。</a:t>
            </a:r>
            <a:endParaRPr lang="en-US" altLang="zh-CN" sz="36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3600" b="1"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3600" b="1">
                <a:latin typeface="宋体" panose="02010600030101010101" pitchFamily="2" charset="-122"/>
                <a:cs typeface="宋体" panose="02010600030101010101" pitchFamily="2" charset="-122"/>
              </a:rPr>
              <a:t>理解国家统一是国家强盛的基础，认识到维护和巩固国家统一是中华民族长期的任务。</a:t>
            </a:r>
            <a:endParaRPr lang="zh-CN" altLang="en-US" sz="3600" b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407035" y="981075"/>
            <a:ext cx="6889750" cy="709930"/>
          </a:xfrm>
          <a:prstGeom prst="homePlat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问题一：</a:t>
            </a: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汉武帝为何要巩固大一统王朝？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36180" y="981075"/>
            <a:ext cx="4214495" cy="118618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政治：诸侯王与地方豪强势力强大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11480" y="1761490"/>
            <a:ext cx="6910215" cy="1846580"/>
            <a:chOff x="368" y="3176"/>
            <a:chExt cx="10231" cy="2096"/>
          </a:xfrm>
        </p:grpSpPr>
        <p:pic>
          <p:nvPicPr>
            <p:cNvPr id="8" name="图片 7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368" y="3176"/>
              <a:ext cx="10196" cy="2096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>
              <p:custDataLst>
                <p:tags r:id="rId3"/>
              </p:custDataLst>
            </p:nvPr>
          </p:nvSpPr>
          <p:spPr>
            <a:xfrm>
              <a:off x="6767" y="4680"/>
              <a:ext cx="3832" cy="592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latin typeface="汉仪劲楷简" panose="00020600040101010101" charset="-122"/>
                  <a:ea typeface="汉仪劲楷简" panose="00020600040101010101" charset="-122"/>
                </a:rPr>
                <a:t>图一</a:t>
              </a:r>
              <a:r>
                <a:rPr lang="en-US" altLang="zh-CN" sz="2800" b="1">
                  <a:latin typeface="汉仪劲楷简" panose="00020600040101010101" charset="-122"/>
                  <a:ea typeface="汉仪劲楷简" panose="00020600040101010101" charset="-122"/>
                </a:rPr>
                <a:t> </a:t>
              </a:r>
              <a:r>
                <a:rPr lang="zh-CN" altLang="en-US" sz="2800" b="1">
                  <a:latin typeface="汉仪劲楷简" panose="00020600040101010101" charset="-122"/>
                  <a:ea typeface="汉仪劲楷简" panose="00020600040101010101" charset="-122"/>
                </a:rPr>
                <a:t>金缕玉衣</a:t>
              </a:r>
              <a:endParaRPr lang="zh-CN" altLang="en-US" sz="2800" b="1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</p:grpSp>
      <p:sp>
        <p:nvSpPr>
          <p:cNvPr id="11" name="TextBox 4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480935" y="2565401"/>
            <a:ext cx="4298315" cy="2303760"/>
          </a:xfrm>
          <a:prstGeom prst="rect">
            <a:avLst/>
          </a:prstGeom>
          <a:noFill/>
          <a:ln>
            <a:noFill/>
          </a:ln>
        </p:spPr>
        <p:txBody>
          <a:bodyPr wrap="square" lIns="87046" tIns="43522" rIns="87046" bIns="43522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材料一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（豪强地主） 役财骄益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或至兼并豪党之徒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以武断于乡曲。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史记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平准书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7536180" y="5013176"/>
            <a:ext cx="437832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C00000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    </a:t>
            </a:r>
            <a:r>
              <a:rPr lang="zh-CN" altLang="en-US" sz="2800" b="1">
                <a:solidFill>
                  <a:srgbClr val="C00000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根据图片和材料，思考汉武帝即位时政治上所面临的问题</a:t>
            </a:r>
            <a:r>
              <a:rPr lang="zh-CN" altLang="en-US" sz="2800" b="1" smtClean="0">
                <a:solidFill>
                  <a:srgbClr val="C00000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。</a:t>
            </a:r>
            <a:endParaRPr lang="zh-CN" altLang="en-US" sz="2800" b="1">
              <a:solidFill>
                <a:srgbClr val="C00000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12986" y="4116705"/>
            <a:ext cx="7047230" cy="2303228"/>
            <a:chOff x="458" y="6011"/>
            <a:chExt cx="10459" cy="4649"/>
          </a:xfrm>
        </p:grpSpPr>
        <p:pic>
          <p:nvPicPr>
            <p:cNvPr id="12" name="图片 11" descr="西汉初期王国辖郡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8" y="6011"/>
              <a:ext cx="10105" cy="4048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853" y="9855"/>
              <a:ext cx="9064" cy="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>
                  <a:latin typeface="汉仪劲楷简" panose="00020600040101010101" charset="-122"/>
                  <a:ea typeface="汉仪劲楷简" panose="00020600040101010101" charset="-122"/>
                </a:rPr>
                <a:t>图二</a:t>
              </a:r>
              <a:r>
                <a:rPr lang="en-US" altLang="zh-CN" sz="2000" b="1">
                  <a:latin typeface="汉仪劲楷简" panose="00020600040101010101" charset="-122"/>
                  <a:ea typeface="汉仪劲楷简" panose="00020600040101010101" charset="-122"/>
                </a:rPr>
                <a:t> </a:t>
              </a:r>
              <a:r>
                <a:rPr lang="zh-CN" altLang="en-US" sz="2000" b="1">
                  <a:latin typeface="汉仪劲楷简" panose="00020600040101010101" charset="-122"/>
                  <a:ea typeface="汉仪劲楷简" panose="00020600040101010101" charset="-122"/>
                </a:rPr>
                <a:t>西汉初期中央与封国力量对比</a:t>
              </a:r>
              <a:endParaRPr lang="zh-CN" altLang="en-US" sz="2000" b="1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</p:grpSp>
      <p:cxnSp>
        <p:nvCxnSpPr>
          <p:cNvPr id="16" name="直接连接符 15"/>
          <p:cNvCxnSpPr/>
          <p:nvPr>
            <p:custDataLst>
              <p:tags r:id="rId7"/>
            </p:custDataLst>
          </p:nvPr>
        </p:nvCxnSpPr>
        <p:spPr>
          <a:xfrm>
            <a:off x="7472045" y="981075"/>
            <a:ext cx="0" cy="5488305"/>
          </a:xfrm>
          <a:prstGeom prst="line">
            <a:avLst/>
          </a:prstGeom>
          <a:ln w="25400" cmpd="sng"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2335871" y="3715434"/>
            <a:ext cx="3162935" cy="5835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劲楷简" panose="00020600040101010101" charset="-122"/>
                <a:ea typeface="汉仪劲楷简" panose="00020600040101010101" charset="-122"/>
                <a:cs typeface="楷体" panose="02010609060101010101" charset="-122"/>
                <a:sym typeface="+mn-ea"/>
              </a:rPr>
              <a:t>诸侯王势力强大</a:t>
            </a:r>
            <a:endParaRPr lang="zh-CN" altLang="en-US" sz="3200" b="1" dirty="0">
              <a:latin typeface="汉仪劲楷简" panose="00020600040101010101" charset="-122"/>
              <a:ea typeface="汉仪劲楷简" panose="0002060004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9"/>
            </p:custDataLst>
          </p:nvPr>
        </p:nvSpPr>
        <p:spPr>
          <a:xfrm>
            <a:off x="4872354" y="188640"/>
            <a:ext cx="2834005" cy="50863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削弱地方势力</a:t>
            </a:r>
            <a:endParaRPr lang="zh-CN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7980679" y="3704931"/>
            <a:ext cx="3489325" cy="5835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劲楷简" panose="00020600040101010101" charset="-122"/>
                <a:ea typeface="汉仪劲楷简" panose="00020600040101010101" charset="-122"/>
                <a:cs typeface="楷体" panose="02010609060101010101" charset="-122"/>
                <a:sym typeface="+mn-ea"/>
              </a:rPr>
              <a:t>地方豪强势力强大</a:t>
            </a:r>
            <a:endParaRPr lang="zh-CN" altLang="en-US" sz="3200" b="1" dirty="0">
              <a:latin typeface="汉仪劲楷简" panose="00020600040101010101" charset="-122"/>
              <a:ea typeface="汉仪劲楷简" panose="0002060004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animBg="1"/>
      <p:bldP spid="3" grpId="0" bldLvl="0" animBg="1"/>
      <p:bldP spid="3" grpId="1" animBg="1"/>
      <p:bldP spid="14" grpId="0" bldLvl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五边形 13"/>
          <p:cNvSpPr/>
          <p:nvPr>
            <p:custDataLst>
              <p:tags r:id="rId1"/>
            </p:custDataLst>
          </p:nvPr>
        </p:nvSpPr>
        <p:spPr>
          <a:xfrm>
            <a:off x="407035" y="981075"/>
            <a:ext cx="7477125" cy="459740"/>
          </a:xfrm>
          <a:prstGeom prst="homePlat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问题二：</a:t>
            </a: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汉武帝是如何巩固大一统王朝的？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5" name="TextBox 47"/>
          <p:cNvSpPr txBox="1">
            <a:spLocks noChangeArrowheads="1"/>
          </p:cNvSpPr>
          <p:nvPr/>
        </p:nvSpPr>
        <p:spPr bwMode="auto">
          <a:xfrm>
            <a:off x="2855595" y="2632080"/>
            <a:ext cx="8372475" cy="1228968"/>
          </a:xfrm>
          <a:prstGeom prst="rect">
            <a:avLst/>
          </a:prstGeom>
          <a:noFill/>
          <a:ln>
            <a:noFill/>
          </a:ln>
        </p:spPr>
        <p:txBody>
          <a:bodyPr wrap="square" lIns="87046" tIns="43522" rIns="87046" bIns="43522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大国不过十余城，小侯不过数十里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——《史记·汉兴以来诸侯王年表》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7" name="图片 16" descr="主父偃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895" y="2015490"/>
            <a:ext cx="2461260" cy="1850390"/>
          </a:xfrm>
          <a:prstGeom prst="rect">
            <a:avLst/>
          </a:prstGeom>
        </p:spPr>
      </p:pic>
      <p:sp>
        <p:nvSpPr>
          <p:cNvPr id="18" name="矩形 17"/>
          <p:cNvSpPr/>
          <p:nvPr>
            <p:custDataLst>
              <p:tags r:id="rId3"/>
            </p:custDataLst>
          </p:nvPr>
        </p:nvSpPr>
        <p:spPr>
          <a:xfrm>
            <a:off x="3503295" y="1601108"/>
            <a:ext cx="3873500" cy="4597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政治：实施</a:t>
            </a:r>
            <a:r>
              <a:rPr lang="en-US" altLang="zh-CN" sz="28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>
                <a:solidFill>
                  <a:srgbClr val="FF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推恩令</a:t>
            </a:r>
            <a:r>
              <a:rPr lang="en-US" altLang="zh-CN" sz="28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en-US" altLang="zh-CN" sz="28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4"/>
            </p:custDataLst>
          </p:nvPr>
        </p:nvSpPr>
        <p:spPr>
          <a:xfrm>
            <a:off x="457835" y="1518920"/>
            <a:ext cx="4098290" cy="3778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3200" b="1">
                <a:solidFill>
                  <a:srgbClr val="C00000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1.</a:t>
            </a:r>
            <a:r>
              <a:rPr lang="zh-CN" altLang="en-US" sz="3200" b="1">
                <a:solidFill>
                  <a:srgbClr val="C00000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诸侯王国问题</a:t>
            </a:r>
            <a:endParaRPr lang="zh-CN" altLang="en-US" sz="3200" b="1">
              <a:solidFill>
                <a:srgbClr val="C00000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7543165" y="1489075"/>
            <a:ext cx="4138930" cy="1153160"/>
          </a:xfrm>
          <a:prstGeom prst="wedgeRectCallout">
            <a:avLst>
              <a:gd name="adj1" fmla="val -59558"/>
              <a:gd name="adj2" fmla="val -22742"/>
            </a:avLst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sym typeface="+mn-ea"/>
              </a:rPr>
              <a:t>下诏诸侯王可将封地再次分封给其</a:t>
            </a:r>
            <a:r>
              <a:rPr lang="zh-CN" altLang="en-US" sz="2000" b="1">
                <a:solidFill>
                  <a:schemeClr val="tx1"/>
                </a:solidFill>
                <a:highlight>
                  <a:srgbClr val="FFFF00"/>
                </a:highlight>
                <a:latin typeface="汉仪劲楷简" panose="00020600040101010101" charset="-122"/>
                <a:ea typeface="汉仪劲楷简" panose="00020600040101010101" charset="-122"/>
                <a:sym typeface="+mn-ea"/>
              </a:rPr>
              <a:t>子弟</a:t>
            </a:r>
            <a:r>
              <a:rPr lang="zh-CN" altLang="en-US" sz="2000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sym typeface="+mn-ea"/>
              </a:rPr>
              <a:t>作为侯国，由皇帝制定封号，划归临近的郡管辖。</a:t>
            </a:r>
            <a:endParaRPr lang="zh-CN" altLang="en-US" sz="2000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659260" y="3970640"/>
            <a:ext cx="10927716" cy="5384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 algn="ctr"/>
            <a:r>
              <a:rPr lang="zh-CN" altLang="en-US" sz="2800" b="1">
                <a:latin typeface="汉仪劲楷简" panose="00020600040101010101" charset="-122"/>
                <a:ea typeface="汉仪劲楷简" panose="00020600040101010101" charset="-122"/>
              </a:rPr>
              <a:t>作用：侯国越来越多，诸侯王的封地和势力越来越小。</a:t>
            </a:r>
            <a:endParaRPr lang="zh-CN" altLang="en-US" sz="2800" b="1"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639616" y="4706620"/>
            <a:ext cx="1779905" cy="149479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latin typeface="汉仪劲楷简" panose="00020600040101010101" charset="-122"/>
                <a:ea typeface="汉仪劲楷简" panose="00020600040101010101" charset="-122"/>
              </a:rPr>
              <a:t>诸侯</a:t>
            </a:r>
            <a:endParaRPr lang="zh-CN" altLang="en-US" sz="3200">
              <a:latin typeface="汉仪劲楷简" panose="00020600040101010101" charset="-122"/>
              <a:ea typeface="汉仪劲楷简" panose="00020600040101010101" charset="-122"/>
            </a:endParaRPr>
          </a:p>
          <a:p>
            <a:pPr algn="ctr"/>
            <a:r>
              <a:rPr lang="zh-CN" altLang="en-US" sz="3200">
                <a:latin typeface="汉仪劲楷简" panose="00020600040101010101" charset="-122"/>
                <a:ea typeface="汉仪劲楷简" panose="00020600040101010101" charset="-122"/>
              </a:rPr>
              <a:t>王国</a:t>
            </a:r>
            <a:endParaRPr lang="zh-CN" altLang="en-US" sz="3200"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270421" y="4717415"/>
            <a:ext cx="1927860" cy="1489075"/>
            <a:chOff x="14451" y="5276"/>
            <a:chExt cx="3579" cy="3628"/>
          </a:xfrm>
        </p:grpSpPr>
        <p:sp>
          <p:nvSpPr>
            <p:cNvPr id="24" name="矩形 23"/>
            <p:cNvSpPr/>
            <p:nvPr>
              <p:custDataLst>
                <p:tags r:id="rId6"/>
              </p:custDataLst>
            </p:nvPr>
          </p:nvSpPr>
          <p:spPr>
            <a:xfrm>
              <a:off x="14451" y="5276"/>
              <a:ext cx="1587" cy="3628"/>
            </a:xfrm>
            <a:prstGeom prst="rect">
              <a:avLst/>
            </a:prstGeom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latin typeface="汉仪劲楷简" panose="00020600040101010101" charset="-122"/>
                  <a:ea typeface="汉仪劲楷简" panose="00020600040101010101" charset="-122"/>
                </a:rPr>
                <a:t>诸侯王国</a:t>
              </a:r>
              <a:endParaRPr lang="zh-CN" altLang="en-US" sz="2800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  <p:sp>
          <p:nvSpPr>
            <p:cNvPr id="25" name="矩形 24"/>
            <p:cNvSpPr/>
            <p:nvPr>
              <p:custDataLst>
                <p:tags r:id="rId7"/>
              </p:custDataLst>
            </p:nvPr>
          </p:nvSpPr>
          <p:spPr>
            <a:xfrm>
              <a:off x="16034" y="5277"/>
              <a:ext cx="1973" cy="121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latin typeface="汉仪劲楷简" panose="00020600040101010101" charset="-122"/>
                  <a:ea typeface="汉仪劲楷简" panose="00020600040101010101" charset="-122"/>
                </a:rPr>
                <a:t>侯国</a:t>
              </a:r>
              <a:endParaRPr lang="zh-CN" altLang="en-US" sz="3200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  <p:sp>
          <p:nvSpPr>
            <p:cNvPr id="26" name="矩形 25"/>
            <p:cNvSpPr/>
            <p:nvPr>
              <p:custDataLst>
                <p:tags r:id="rId8"/>
              </p:custDataLst>
            </p:nvPr>
          </p:nvSpPr>
          <p:spPr>
            <a:xfrm>
              <a:off x="16034" y="6531"/>
              <a:ext cx="1983" cy="116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3200">
                  <a:latin typeface="汉仪劲楷简" panose="00020600040101010101" charset="-122"/>
                  <a:ea typeface="汉仪劲楷简" panose="00020600040101010101" charset="-122"/>
                  <a:sym typeface="+mn-ea"/>
                </a:rPr>
                <a:t>侯国</a:t>
              </a:r>
              <a:endParaRPr lang="zh-CN" altLang="en-US" sz="3200">
                <a:latin typeface="汉仪劲楷简" panose="00020600040101010101" charset="-122"/>
                <a:ea typeface="汉仪劲楷简" panose="00020600040101010101" charset="-122"/>
                <a:sym typeface="+mn-ea"/>
              </a:endParaRPr>
            </a:p>
          </p:txBody>
        </p:sp>
        <p:sp>
          <p:nvSpPr>
            <p:cNvPr id="27" name="矩形 26"/>
            <p:cNvSpPr/>
            <p:nvPr>
              <p:custDataLst>
                <p:tags r:id="rId9"/>
              </p:custDataLst>
            </p:nvPr>
          </p:nvSpPr>
          <p:spPr>
            <a:xfrm>
              <a:off x="16034" y="7736"/>
              <a:ext cx="1996" cy="116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latin typeface="汉仪劲楷简" panose="00020600040101010101" charset="-122"/>
                  <a:ea typeface="汉仪劲楷简" panose="00020600040101010101" charset="-122"/>
                </a:rPr>
                <a:t>侯国</a:t>
              </a:r>
              <a:endParaRPr lang="zh-CN" altLang="en-US" sz="3200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325406" y="4719320"/>
            <a:ext cx="1958340" cy="1483995"/>
            <a:chOff x="19125" y="5290"/>
            <a:chExt cx="3635" cy="3614"/>
          </a:xfrm>
        </p:grpSpPr>
        <p:sp>
          <p:nvSpPr>
            <p:cNvPr id="28" name="矩形 27"/>
            <p:cNvSpPr/>
            <p:nvPr>
              <p:custDataLst>
                <p:tags r:id="rId10"/>
              </p:custDataLst>
            </p:nvPr>
          </p:nvSpPr>
          <p:spPr>
            <a:xfrm>
              <a:off x="19128" y="5290"/>
              <a:ext cx="1726" cy="1884"/>
            </a:xfrm>
            <a:prstGeom prst="rect">
              <a:avLst/>
            </a:prstGeom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latin typeface="汉仪劲楷简" panose="00020600040101010101" charset="-122"/>
                  <a:ea typeface="汉仪劲楷简" panose="00020600040101010101" charset="-122"/>
                </a:rPr>
                <a:t>诸侯王国</a:t>
              </a:r>
              <a:endParaRPr lang="zh-CN" altLang="en-US" sz="2400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  <p:sp>
          <p:nvSpPr>
            <p:cNvPr id="30" name="矩形 29"/>
            <p:cNvSpPr/>
            <p:nvPr>
              <p:custDataLst>
                <p:tags r:id="rId11"/>
              </p:custDataLst>
            </p:nvPr>
          </p:nvSpPr>
          <p:spPr>
            <a:xfrm>
              <a:off x="20817" y="5290"/>
              <a:ext cx="1899" cy="91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latin typeface="汉仪劲楷简" panose="00020600040101010101" charset="-122"/>
                  <a:ea typeface="汉仪劲楷简" panose="00020600040101010101" charset="-122"/>
                </a:rPr>
                <a:t>侯国</a:t>
              </a:r>
              <a:endParaRPr lang="zh-CN" altLang="en-US" sz="2800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  <p:sp>
          <p:nvSpPr>
            <p:cNvPr id="32" name="矩形 31"/>
            <p:cNvSpPr/>
            <p:nvPr>
              <p:custDataLst>
                <p:tags r:id="rId12"/>
              </p:custDataLst>
            </p:nvPr>
          </p:nvSpPr>
          <p:spPr>
            <a:xfrm>
              <a:off x="20817" y="6251"/>
              <a:ext cx="1913" cy="86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latin typeface="汉仪劲楷简" panose="00020600040101010101" charset="-122"/>
                  <a:ea typeface="汉仪劲楷简" panose="00020600040101010101" charset="-122"/>
                </a:rPr>
                <a:t>侯国</a:t>
              </a:r>
              <a:endParaRPr lang="zh-CN" altLang="en-US" sz="2800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  <p:sp>
          <p:nvSpPr>
            <p:cNvPr id="33" name="矩形 32"/>
            <p:cNvSpPr/>
            <p:nvPr>
              <p:custDataLst>
                <p:tags r:id="rId13"/>
              </p:custDataLst>
            </p:nvPr>
          </p:nvSpPr>
          <p:spPr>
            <a:xfrm>
              <a:off x="20858" y="7173"/>
              <a:ext cx="1881" cy="80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latin typeface="汉仪劲楷简" panose="00020600040101010101" charset="-122"/>
                  <a:ea typeface="汉仪劲楷简" panose="00020600040101010101" charset="-122"/>
                </a:rPr>
                <a:t>侯国</a:t>
              </a:r>
              <a:endParaRPr lang="zh-CN" altLang="en-US" sz="2800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  <p:sp>
          <p:nvSpPr>
            <p:cNvPr id="34" name="矩形 33"/>
            <p:cNvSpPr/>
            <p:nvPr>
              <p:custDataLst>
                <p:tags r:id="rId14"/>
              </p:custDataLst>
            </p:nvPr>
          </p:nvSpPr>
          <p:spPr>
            <a:xfrm>
              <a:off x="20858" y="8033"/>
              <a:ext cx="1902" cy="86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latin typeface="汉仪劲楷简" panose="00020600040101010101" charset="-122"/>
                  <a:ea typeface="汉仪劲楷简" panose="00020600040101010101" charset="-122"/>
                </a:rPr>
                <a:t>侯国</a:t>
              </a:r>
              <a:endParaRPr lang="zh-CN" altLang="en-US" sz="2800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  <p:sp>
          <p:nvSpPr>
            <p:cNvPr id="35" name="矩形 34"/>
            <p:cNvSpPr/>
            <p:nvPr>
              <p:custDataLst>
                <p:tags r:id="rId15"/>
              </p:custDataLst>
            </p:nvPr>
          </p:nvSpPr>
          <p:spPr>
            <a:xfrm>
              <a:off x="19128" y="7233"/>
              <a:ext cx="1689" cy="80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latin typeface="汉仪劲楷简" panose="00020600040101010101" charset="-122"/>
                  <a:ea typeface="汉仪劲楷简" panose="00020600040101010101" charset="-122"/>
                </a:rPr>
                <a:t>侯国</a:t>
              </a:r>
              <a:endParaRPr lang="zh-CN" altLang="en-US" sz="2800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  <p:sp>
          <p:nvSpPr>
            <p:cNvPr id="36" name="矩形 35"/>
            <p:cNvSpPr/>
            <p:nvPr>
              <p:custDataLst>
                <p:tags r:id="rId16"/>
              </p:custDataLst>
            </p:nvPr>
          </p:nvSpPr>
          <p:spPr>
            <a:xfrm>
              <a:off x="19125" y="8098"/>
              <a:ext cx="1692" cy="80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latin typeface="汉仪劲楷简" panose="00020600040101010101" charset="-122"/>
                  <a:ea typeface="汉仪劲楷简" panose="00020600040101010101" charset="-122"/>
                </a:rPr>
                <a:t>侯国</a:t>
              </a:r>
              <a:endParaRPr lang="zh-CN" altLang="en-US" sz="2800">
                <a:latin typeface="汉仪劲楷简" panose="00020600040101010101" charset="-122"/>
                <a:ea typeface="汉仪劲楷简" panose="00020600040101010101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59260" y="5157192"/>
            <a:ext cx="10927715" cy="11521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smtClean="0">
                <a:latin typeface="汉仪劲楷简" panose="00020600040101010101" charset="-122"/>
                <a:ea typeface="汉仪劲楷简" panose="00020600040101010101" charset="-122"/>
              </a:rPr>
              <a:t>“</a:t>
            </a:r>
            <a:r>
              <a:rPr lang="zh-CN" altLang="en-US" sz="2400" b="1">
                <a:latin typeface="汉仪劲楷简" panose="00020600040101010101" charset="-122"/>
                <a:ea typeface="汉仪劲楷简" panose="00020600040101010101" charset="-122"/>
              </a:rPr>
              <a:t>推恩令</a:t>
            </a:r>
            <a:r>
              <a:rPr lang="en-US" altLang="zh-CN" sz="2400" b="1">
                <a:latin typeface="汉仪劲楷简" panose="00020600040101010101" charset="-122"/>
                <a:ea typeface="汉仪劲楷简" panose="00020600040101010101" charset="-122"/>
              </a:rPr>
              <a:t>”</a:t>
            </a:r>
            <a:r>
              <a:rPr lang="zh-CN" altLang="en-US" sz="2400" b="1">
                <a:latin typeface="汉仪劲楷简" panose="00020600040101010101" charset="-122"/>
                <a:ea typeface="汉仪劲楷简" panose="00020600040101010101" charset="-122"/>
              </a:rPr>
              <a:t>的妙处：通过“推恩”这种相对和缓的方式，原来的王国被分割成许多小侯国，侯国不再属于王国管理，而归中央直接统辖的郡管理。</a:t>
            </a:r>
            <a:endParaRPr lang="zh-CN" altLang="en-US" sz="2400" b="1"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sp>
        <p:nvSpPr>
          <p:cNvPr id="38" name="矩形 37"/>
          <p:cNvSpPr/>
          <p:nvPr>
            <p:custDataLst>
              <p:tags r:id="rId17"/>
            </p:custDataLst>
          </p:nvPr>
        </p:nvSpPr>
        <p:spPr>
          <a:xfrm>
            <a:off x="4872354" y="188640"/>
            <a:ext cx="2834005" cy="50863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削弱地方势力</a:t>
            </a:r>
            <a:endParaRPr lang="zh-CN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8" grpId="0" bldLvl="0" animBg="1"/>
      <p:bldP spid="18" grpId="1" animBg="1"/>
      <p:bldP spid="20" grpId="0" bldLvl="0" animBg="1"/>
      <p:bldP spid="20" grpId="1" animBg="1"/>
      <p:bldP spid="22" grpId="0" bldLvl="0" animBg="1"/>
      <p:bldP spid="22" grpId="1" animBg="1"/>
      <p:bldP spid="23" grpId="0" bldLvl="0" animBg="1"/>
      <p:bldP spid="23" grpId="1" animBg="1"/>
      <p:bldP spid="2" grpId="0" bldLvl="0" animBg="1"/>
      <p:bldP spid="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>
            <p:custDataLst>
              <p:tags r:id="rId1"/>
            </p:custDataLst>
          </p:nvPr>
        </p:nvSpPr>
        <p:spPr>
          <a:xfrm>
            <a:off x="561872" y="995777"/>
            <a:ext cx="7946390" cy="709930"/>
          </a:xfrm>
          <a:prstGeom prst="homePlat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问题二：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汉武帝是如何巩固大一统王朝的？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矩形 15"/>
          <p:cNvSpPr/>
          <p:nvPr>
            <p:custDataLst>
              <p:tags r:id="rId2"/>
            </p:custDataLst>
          </p:nvPr>
        </p:nvSpPr>
        <p:spPr>
          <a:xfrm>
            <a:off x="4137529" y="1772816"/>
            <a:ext cx="4212463" cy="70993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政治：酎金夺爵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458470" y="1775728"/>
            <a:ext cx="347472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>
                <a:solidFill>
                  <a:srgbClr val="C00000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1.</a:t>
            </a:r>
            <a:r>
              <a:rPr lang="zh-CN" altLang="en-US" sz="3600" b="1">
                <a:solidFill>
                  <a:srgbClr val="C00000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诸侯王国问题</a:t>
            </a:r>
            <a:endParaRPr lang="zh-CN" altLang="en-US" sz="3600" b="1">
              <a:solidFill>
                <a:srgbClr val="C00000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>
            <p:custDataLst>
              <p:tags r:id="rId4"/>
            </p:custDataLst>
          </p:nvPr>
        </p:nvSpPr>
        <p:spPr>
          <a:xfrm>
            <a:off x="7033895" y="5715635"/>
            <a:ext cx="3091815" cy="52197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sz="2800" b="1" dirty="0">
                <a:latin typeface="汉仪劲楷简" panose="00020600040101010101" charset="-122"/>
                <a:ea typeface="汉仪劲楷简" panose="00020600040101010101" charset="-122"/>
                <a:cs typeface="楷体" panose="02010609060101010101" charset="-122"/>
                <a:sym typeface="+mn-ea"/>
              </a:rPr>
              <a:t>削爵、夺地、除国</a:t>
            </a:r>
            <a:endParaRPr lang="zh-CN" sz="2800" b="1" dirty="0">
              <a:latin typeface="汉仪劲楷简" panose="00020600040101010101" charset="-122"/>
              <a:ea typeface="汉仪劲楷简" panose="0002060004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8" name="图片 7" descr="酎金夺爵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815" y="2637155"/>
            <a:ext cx="4260850" cy="3738880"/>
          </a:xfrm>
          <a:prstGeom prst="rect">
            <a:avLst/>
          </a:prstGeom>
        </p:spPr>
      </p:pic>
      <p:sp>
        <p:nvSpPr>
          <p:cNvPr id="4" name="TextBox 4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987361" y="2482746"/>
            <a:ext cx="6725263" cy="2731135"/>
          </a:xfrm>
          <a:prstGeom prst="rect">
            <a:avLst/>
          </a:prstGeom>
          <a:noFill/>
          <a:ln>
            <a:noFill/>
          </a:ln>
        </p:spPr>
        <p:txBody>
          <a:bodyPr wrap="square" lIns="87046" tIns="43522" rIns="87046" bIns="43522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元鼎五年（公元前112年），汉武帝以诸侯王所献助祭的</a:t>
            </a:r>
            <a:r>
              <a:rPr sz="2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“酎金”成色不好或斤两不足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为借口而夺爵，</a:t>
            </a:r>
            <a:r>
              <a:rPr sz="2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被夺爵者达106人，占当时列侯的半数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sz="1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7"/>
            </p:custDataLst>
          </p:nvPr>
        </p:nvSpPr>
        <p:spPr>
          <a:xfrm>
            <a:off x="582433" y="5045933"/>
            <a:ext cx="11128885" cy="6153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 algn="ctr"/>
            <a:r>
              <a:rPr lang="zh-CN" altLang="en-US" sz="3200" b="1">
                <a:latin typeface="汉仪劲楷简" panose="00020600040101010101" charset="-122"/>
                <a:ea typeface="汉仪劲楷简" panose="00020600040101010101" charset="-122"/>
              </a:rPr>
              <a:t>作用：诸侯王从此一蹶不振，中央对地方的控制大大加强。</a:t>
            </a:r>
            <a:endParaRPr lang="zh-CN" altLang="en-US" sz="3200" b="1"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sp>
        <p:nvSpPr>
          <p:cNvPr id="10" name="矩形 9"/>
          <p:cNvSpPr/>
          <p:nvPr>
            <p:custDataLst>
              <p:tags r:id="rId8"/>
            </p:custDataLst>
          </p:nvPr>
        </p:nvSpPr>
        <p:spPr>
          <a:xfrm>
            <a:off x="4872354" y="188640"/>
            <a:ext cx="2834005" cy="50863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削弱地方势力</a:t>
            </a:r>
            <a:endParaRPr lang="zh-CN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6" grpId="1" animBg="1"/>
      <p:bldP spid="19" grpId="0" bldLvl="0" animBg="1"/>
      <p:bldP spid="19" grpId="1" animBg="1"/>
      <p:bldP spid="4" grpId="0"/>
      <p:bldP spid="4" grpId="1"/>
      <p:bldP spid="3" grpId="0" bldLvl="0" animBg="1"/>
      <p:bldP spid="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2"/>
          <p:cNvSpPr/>
          <p:nvPr>
            <p:custDataLst>
              <p:tags r:id="rId1"/>
            </p:custDataLst>
          </p:nvPr>
        </p:nvSpPr>
        <p:spPr>
          <a:xfrm>
            <a:off x="551384" y="1124744"/>
            <a:ext cx="8059242" cy="709930"/>
          </a:xfrm>
          <a:prstGeom prst="homePlat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问题二：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汉武帝是如何巩固大一统王朝的？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6" name="矩形 15"/>
          <p:cNvSpPr/>
          <p:nvPr>
            <p:custDataLst>
              <p:tags r:id="rId2"/>
            </p:custDataLst>
          </p:nvPr>
        </p:nvSpPr>
        <p:spPr>
          <a:xfrm>
            <a:off x="4135574" y="2131705"/>
            <a:ext cx="7150100" cy="50927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政治：将一些郡国豪强迁往京师一带。</a:t>
            </a:r>
            <a:endParaRPr lang="zh-CN" altLang="en-US" sz="32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551384" y="2063760"/>
            <a:ext cx="347472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>
                <a:solidFill>
                  <a:srgbClr val="C00000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2.</a:t>
            </a:r>
            <a:r>
              <a:rPr lang="zh-CN" altLang="en-US" sz="3600" b="1">
                <a:solidFill>
                  <a:srgbClr val="C00000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地方豪强问题</a:t>
            </a:r>
            <a:endParaRPr lang="zh-CN" altLang="en-US" sz="3600" b="1">
              <a:solidFill>
                <a:srgbClr val="C00000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5325" y="2708920"/>
            <a:ext cx="110229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“内实京师，外销奸猾。”“不诛而害除。”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《汉书·严朱吾丘主父徐严终王贾传》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4135574" y="4379564"/>
            <a:ext cx="4552714" cy="50927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政治：设刺史监视地方。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2063552" y="5085184"/>
            <a:ext cx="6892290" cy="11671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20000"/>
              </a:lnSpc>
            </a:pP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材料</a:t>
            </a:r>
            <a:r>
              <a:rPr lang="en-US" altLang="zh-CN" sz="2800" b="1">
                <a:solidFill>
                  <a:schemeClr val="accent1">
                    <a:lumMod val="50000"/>
                  </a:schemeClr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（元封五年）初置刺史部</a:t>
            </a:r>
            <a:r>
              <a:rPr lang="zh-CN" altLang="en-US" sz="2800" b="1" dirty="0"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十三州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solidFill>
                <a:schemeClr val="accent1">
                  <a:lumMod val="50000"/>
                </a:schemeClr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——《汉书·武帝纪》</a:t>
            </a:r>
            <a:endParaRPr lang="zh-CN" altLang="en-US" sz="2800" b="1" dirty="0">
              <a:solidFill>
                <a:schemeClr val="accent1">
                  <a:lumMod val="50000"/>
                </a:schemeClr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4872354" y="188640"/>
            <a:ext cx="2834005" cy="50863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削弱地方势力</a:t>
            </a:r>
            <a:endParaRPr lang="zh-CN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6" grpId="1" animBg="1"/>
      <p:bldP spid="5" grpId="0" bldLvl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4765992" y="188640"/>
            <a:ext cx="2892425" cy="50863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加强经济管控</a:t>
            </a:r>
            <a:endParaRPr lang="zh-CN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aphicFrame>
        <p:nvGraphicFramePr>
          <p:cNvPr id="2" name="表格 25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57201" y="3227070"/>
          <a:ext cx="11278552" cy="21450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33633"/>
                <a:gridCol w="7144919"/>
              </a:tblGrid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solidFill>
                            <a:srgbClr val="FFFFFF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经济问题</a:t>
                      </a:r>
                      <a:endParaRPr lang="zh-CN" altLang="en-US" sz="2800" dirty="0">
                        <a:solidFill>
                          <a:srgbClr val="FFFFFF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solidFill>
                            <a:srgbClr val="FFFFFF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汉武帝的政策</a:t>
                      </a:r>
                      <a:endParaRPr lang="zh-CN" altLang="en-US" sz="2800" dirty="0">
                        <a:solidFill>
                          <a:srgbClr val="FFFFFF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8F33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40404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私人铸币</a:t>
                      </a:r>
                      <a:endParaRPr lang="zh-CN" altLang="en-US" sz="2800" b="1" dirty="0">
                        <a:solidFill>
                          <a:srgbClr val="40404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800" dirty="0">
                        <a:solidFill>
                          <a:srgbClr val="40404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40404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富人控制盐铁经营权</a:t>
                      </a:r>
                      <a:endParaRPr lang="zh-CN" altLang="en-US" sz="2800" b="1" dirty="0">
                        <a:solidFill>
                          <a:srgbClr val="40404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800" dirty="0">
                        <a:solidFill>
                          <a:srgbClr val="40404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40404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富豪唯利是图</a:t>
                      </a:r>
                      <a:endParaRPr lang="zh-CN" altLang="en-US" sz="2800" b="1" dirty="0">
                        <a:solidFill>
                          <a:srgbClr val="40404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F58F3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800" dirty="0">
                        <a:solidFill>
                          <a:srgbClr val="40404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rgbClr val="F58F3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14" name="文本框 313"/>
          <p:cNvSpPr txBox="1"/>
          <p:nvPr/>
        </p:nvSpPr>
        <p:spPr>
          <a:xfrm>
            <a:off x="4615815" y="3796030"/>
            <a:ext cx="6266180" cy="5003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655"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把铸币权收归中央，统一铸造五铢钱</a:t>
            </a:r>
            <a:endParaRPr lang="zh-CN" altLang="en-US" sz="2655" b="1" ker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15" name="文本框 314"/>
          <p:cNvSpPr txBox="1"/>
          <p:nvPr/>
        </p:nvSpPr>
        <p:spPr>
          <a:xfrm>
            <a:off x="4601845" y="4340860"/>
            <a:ext cx="4728845" cy="4686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655"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实行盐铁和酒的官营、专卖</a:t>
            </a:r>
            <a:endParaRPr lang="zh-CN" altLang="en-US" sz="2655" b="1" ker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lvl="0" algn="l">
              <a:buClrTx/>
              <a:buSzTx/>
              <a:buFontTx/>
            </a:pPr>
            <a:endParaRPr lang="zh-CN" altLang="en-US" sz="2655" b="1" ker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16" name="文本框 315"/>
          <p:cNvSpPr txBox="1"/>
          <p:nvPr/>
        </p:nvSpPr>
        <p:spPr>
          <a:xfrm>
            <a:off x="4613910" y="4863465"/>
            <a:ext cx="6339205" cy="5219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655"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在全国范围内统一调配物资，平抑物价</a:t>
            </a:r>
            <a:endParaRPr lang="zh-CN" altLang="en-US" sz="2655" b="1" ker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8506701" y="1591945"/>
          <a:ext cx="3213735" cy="1615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BMP 图像" r:id="rId4" imgW="2438400" imgH="2362200" progId="Paint.Picture">
                  <p:embed/>
                </p:oleObj>
              </mc:Choice>
              <mc:Fallback>
                <p:oleObj name="BMP 图像" r:id="rId4" imgW="2438400" imgH="236220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506701" y="1591945"/>
                        <a:ext cx="3213735" cy="1615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文本框 25"/>
          <p:cNvSpPr txBox="1"/>
          <p:nvPr>
            <p:custDataLst>
              <p:tags r:id="rId6"/>
            </p:custDataLst>
          </p:nvPr>
        </p:nvSpPr>
        <p:spPr>
          <a:xfrm>
            <a:off x="4590699" y="1772816"/>
            <a:ext cx="3428365" cy="5003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655"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兴修水利，治理黄河</a:t>
            </a:r>
            <a:endParaRPr lang="zh-CN" altLang="en-US" sz="2655" b="1" ker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4601845" y="2454910"/>
            <a:ext cx="1596390" cy="5003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650"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改进</a:t>
            </a:r>
            <a:r>
              <a:rPr lang="zh-CN" altLang="en-US" sz="2655"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农具</a:t>
            </a:r>
            <a:endParaRPr lang="zh-CN" altLang="en-US" sz="2655" b="1" ker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980" y="5445125"/>
            <a:ext cx="11296015" cy="892175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noAutofit/>
          </a:bodyPr>
          <a:lstStyle/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zh-CN" altLang="en-US" sz="2800" b="1" dirty="0">
                <a:solidFill>
                  <a:schemeClr val="lt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意义：使中央对经济的掌控大大加强，国家财政状况得到很大改善，为汉武帝许多政策的推行奠定了经济基础。</a:t>
            </a:r>
            <a:endParaRPr lang="zh-CN" altLang="en-US" sz="2800" b="1" dirty="0">
              <a:solidFill>
                <a:schemeClr val="lt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  <a:sym typeface="+mn-ea"/>
            </a:endParaRPr>
          </a:p>
        </p:txBody>
      </p:sp>
      <p:sp>
        <p:nvSpPr>
          <p:cNvPr id="3" name="五边形 2"/>
          <p:cNvSpPr/>
          <p:nvPr>
            <p:custDataLst>
              <p:tags r:id="rId8"/>
            </p:custDataLst>
          </p:nvPr>
        </p:nvSpPr>
        <p:spPr>
          <a:xfrm>
            <a:off x="491966" y="990878"/>
            <a:ext cx="7908290" cy="709930"/>
          </a:xfrm>
          <a:prstGeom prst="homePlat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问题二：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汉武帝是如何巩固大一统王朝的？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6" name="矩形 15"/>
          <p:cNvSpPr/>
          <p:nvPr>
            <p:custDataLst>
              <p:tags r:id="rId9"/>
            </p:custDataLst>
          </p:nvPr>
        </p:nvSpPr>
        <p:spPr>
          <a:xfrm>
            <a:off x="10028237" y="1028065"/>
            <a:ext cx="1707515" cy="50927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经济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" grpId="0" bldLvl="0" animBg="1"/>
      <p:bldP spid="314" grpId="1" animBg="1"/>
      <p:bldP spid="315" grpId="0" bldLvl="0" animBg="1"/>
      <p:bldP spid="315" grpId="1" animBg="1"/>
      <p:bldP spid="316" grpId="0" bldLvl="0" animBg="1"/>
      <p:bldP spid="316" grpId="1" animBg="1"/>
      <p:bldP spid="26" grpId="0" bldLvl="0" animBg="1"/>
      <p:bldP spid="26" grpId="1" animBg="1"/>
      <p:bldP spid="11" grpId="0" bldLvl="0" animBg="1"/>
      <p:bldP spid="11" grpId="1" animBg="1"/>
      <p:bldP spid="5" grpId="0" bldLvl="0" animBg="1"/>
      <p:bldP spid="5" grpId="1" animBg="1"/>
      <p:bldP spid="16" grpId="0" bldLvl="0" animBg="1"/>
      <p:bldP spid="1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692385" y="2600174"/>
            <a:ext cx="309880" cy="501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endParaRPr lang="zh-CN" altLang="zh-CN" sz="2665" b="1"/>
          </a:p>
        </p:txBody>
      </p:sp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4943872" y="188640"/>
            <a:ext cx="2102485" cy="50863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尊崇儒术</a:t>
            </a:r>
            <a:endParaRPr lang="zh-CN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3"/>
            </p:custDataLst>
          </p:nvPr>
        </p:nvSpPr>
        <p:spPr>
          <a:xfrm>
            <a:off x="445770" y="1079753"/>
            <a:ext cx="10762798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思考：依据材料和教材相关内容，概括汉武帝调整治国理念的原因。</a:t>
            </a:r>
            <a:endParaRPr lang="zh-CN" altLang="en-US" sz="2800" b="1">
              <a:solidFill>
                <a:srgbClr val="FF0000"/>
              </a:solidFill>
              <a:uFill>
                <a:solidFill>
                  <a:srgbClr val="FF0000"/>
                </a:solidFill>
              </a:u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551384" y="4653136"/>
            <a:ext cx="6957060" cy="52197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哪家思想才能适应统治者当下的统治需要？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0907" y="1830554"/>
            <a:ext cx="11346815" cy="25425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华文新魏" panose="02010800040101010101" charset="-122"/>
              </a:rPr>
              <a:t>材料</a:t>
            </a:r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 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汉代统治阶级顺应历史发展的需要，实行了与民休息的无为之治，并因之带来了社会经济的繁荣发展。但是这种治民之术，既不能解决化民易俗、建立统一的封建伦常观念的问题，也不能使分散的小农经济与政权凝聚为一体，更为有害的是这种放任政策，听凭富贾豪族掠夺民财，兼并土地，从而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激化了阶级矛盾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</a:t>
            </a:r>
            <a:endParaRPr lang="en-US" altLang="zh-CN" sz="280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/>
            <a:r>
              <a:rPr lang="zh-CN" altLang="en-US" sz="280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摘编自黄现璠《汉代学术思想之三变》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5354" y="5229200"/>
            <a:ext cx="11177270" cy="11285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/>
              <a:t>汉武帝即位后，让各地推荐贤良文学之士，董仲舒被推举参加策问。</a:t>
            </a: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zh-CN" altLang="en-US" sz="2400" b="1"/>
              <a:t>汉武帝连续对董仲舒进行了三次策问。</a:t>
            </a:r>
            <a:endParaRPr lang="zh-CN" altLang="en-US" sz="2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19" grpId="1" animBg="1"/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692385" y="2600174"/>
            <a:ext cx="309880" cy="501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endParaRPr lang="zh-CN" altLang="zh-CN" sz="2665" b="1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505506" y="1989381"/>
            <a:ext cx="11189579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20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结合教材相关内容回答：董仲舒的哪些观点符合汉武帝当下的统治需要？</a:t>
            </a:r>
            <a:endParaRPr lang="zh-CN" altLang="en-US" sz="3200" b="1">
              <a:solidFill>
                <a:srgbClr val="FF0000"/>
              </a:solidFill>
              <a:uFill>
                <a:solidFill>
                  <a:srgbClr val="FF0000"/>
                </a:solidFill>
              </a:u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7804834" y="3324384"/>
            <a:ext cx="3907790" cy="95313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  <a:cs typeface="+mn-cs"/>
              </a:rPr>
              <a:t>尊崇儒术。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统一思想（文化道统）。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7804834" y="4436269"/>
            <a:ext cx="3907790" cy="95313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君君臣臣，父父子子。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  <a:cs typeface="+mn-cs"/>
              </a:rPr>
              <a:t>忠君守礼思想。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+mn-cs"/>
            </a:endParaRP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7804834" y="5590064"/>
            <a:ext cx="3907790" cy="52197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补充：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  <a:cs typeface="+mn-cs"/>
              </a:rPr>
              <a:t>天人感应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+mn-cs"/>
            </a:endParaRPr>
          </a:p>
        </p:txBody>
      </p:sp>
      <p:sp>
        <p:nvSpPr>
          <p:cNvPr id="38" name="流程图: 过程 37"/>
          <p:cNvSpPr/>
          <p:nvPr/>
        </p:nvSpPr>
        <p:spPr>
          <a:xfrm>
            <a:off x="805546" y="5590064"/>
            <a:ext cx="6480810" cy="527050"/>
          </a:xfrm>
          <a:prstGeom prst="flowChartProcess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sz="2400" b="1" dirty="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>
              <a:lnSpc>
                <a:spcPct val="100000"/>
              </a:lnSpc>
            </a:pPr>
            <a:r>
              <a:rPr lang="en-US" sz="2400" b="1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唯天子受命于天，天下受命于</a:t>
            </a:r>
            <a:r>
              <a:rPr lang="zh-CN" altLang="en-US" sz="2400" b="1" dirty="0" smtClean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天子”。</a:t>
            </a:r>
            <a:endParaRPr lang="zh-CN" altLang="en-US" sz="2400" b="1" dirty="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algn="ctr">
              <a:lnSpc>
                <a:spcPct val="100000"/>
              </a:lnSpc>
            </a:pPr>
            <a:endParaRPr lang="zh-CN" altLang="en-US" sz="2000" b="1" dirty="0">
              <a:solidFill>
                <a:schemeClr val="tx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14" name="流程图: 过程 13"/>
          <p:cNvSpPr/>
          <p:nvPr/>
        </p:nvSpPr>
        <p:spPr>
          <a:xfrm>
            <a:off x="525585" y="3358038"/>
            <a:ext cx="7087479" cy="2031365"/>
          </a:xfrm>
          <a:prstGeom prst="flowChartProcess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三纲：“君为臣纲，父为子纲，夫为妻纲。”</a:t>
            </a:r>
            <a:r>
              <a:rPr lang="en-US" altLang="zh-CN" sz="24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——</a:t>
            </a:r>
            <a:r>
              <a:rPr lang="zh-CN" altLang="en-US" sz="24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永恒不变的</a:t>
            </a:r>
            <a:r>
              <a:rPr lang="zh-CN" altLang="en-US" sz="2400" b="1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主从关系</a:t>
            </a:r>
            <a:r>
              <a:rPr lang="zh-CN" altLang="en-US" sz="24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五常：仁义礼智信，是处理君臣、父子、夫妻、上下</a:t>
            </a:r>
            <a:r>
              <a:rPr lang="zh-CN" altLang="en-US" sz="2400" b="1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尊卑</a:t>
            </a:r>
            <a:r>
              <a:rPr lang="zh-CN" altLang="en-US" sz="24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关系的基本法则。</a:t>
            </a:r>
            <a:endParaRPr lang="zh-CN" altLang="en-US" sz="2400" b="1" dirty="0">
              <a:solidFill>
                <a:schemeClr val="tx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2" name="五边形 1"/>
          <p:cNvSpPr/>
          <p:nvPr>
            <p:custDataLst>
              <p:tags r:id="rId3"/>
            </p:custDataLst>
          </p:nvPr>
        </p:nvSpPr>
        <p:spPr>
          <a:xfrm>
            <a:off x="505507" y="1124744"/>
            <a:ext cx="7895220" cy="709930"/>
          </a:xfrm>
          <a:prstGeom prst="homePlat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问题二：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汉武帝是如何巩固大一统王朝的？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8400726" y="1225074"/>
            <a:ext cx="3294359" cy="50927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文化：尊崇儒术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>
            <p:custDataLst>
              <p:tags r:id="rId5"/>
            </p:custDataLst>
          </p:nvPr>
        </p:nvSpPr>
        <p:spPr>
          <a:xfrm>
            <a:off x="4943872" y="188640"/>
            <a:ext cx="2102485" cy="50863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尊崇儒术</a:t>
            </a:r>
            <a:endParaRPr lang="zh-CN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10" grpId="0" bldLvl="0" animBg="1"/>
      <p:bldP spid="10" grpId="1" animBg="1"/>
      <p:bldP spid="11" grpId="0" bldLvl="0" animBg="1"/>
      <p:bldP spid="11" grpId="1" animBg="1"/>
      <p:bldP spid="38" grpId="0" bldLvl="0" animBg="1"/>
      <p:bldP spid="38" grpId="1" animBg="1"/>
      <p:bldP spid="14" grpId="0" bldLvl="0" animBg="1"/>
      <p:bldP spid="14" grpId="1" animBg="1"/>
      <p:bldP spid="6" grpId="0" bldLvl="0" animBg="1"/>
      <p:bldP spid="6" grpId="1" animBg="1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AS_UNIQUEID" val="444"/>
  <p:tag name="KSO_WM_BEAUTIFY_FLAG" val=""/>
  <p:tag name="KSO_WM_SCREEN_THEME_FLAG" val="Ey94I6MBUuiyzSQ96rMrUa4VqmnUer/xT1U65CeUPI8sQhM7AsL0g20RPBHAjpCvPL7rO7x+dFzyD9EdJzJg6WATJ0Z/v6vOGwqB0PYfPE0="/>
</p:tagLst>
</file>

<file path=ppt/tags/tag102.xml><?xml version="1.0" encoding="utf-8"?>
<p:tagLst xmlns:p="http://schemas.openxmlformats.org/presentationml/2006/main">
  <p:tag name="AS_UNIQUEID" val="444"/>
  <p:tag name="KSO_WM_BEAUTIFY_FLAG" val=""/>
  <p:tag name="KSO_WM_SCREEN_THEME_FLAG" val="Ey94I6MBUuiyzSQ96rMrUa4VqmnUer/xT1U65CeUPI8sQhM7AsL0g20RPBHAjpCvPL7rO7x+dFzyD9EdJzJg6WATJ0Z/v6vOGwqB0PYfPE0=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AS_UNIQUEID" val="6283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AS_UNIQUEID" val="444"/>
  <p:tag name="KSO_WM_BEAUTIFY_FLAG" val=""/>
  <p:tag name="KSO_WM_SCREEN_THEME_FLAG" val="Ey94I6MBUuiyzSQ96rMrUa4VqmnUer/xT1U65CeUPI8sQhM7AsL0g20RPBHAjpCvPL7rO7x+dFzyD9EdJzJg6WATJ0Z/v6vOGwqB0PYfPE0=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AS_UNIQUEID" val="444"/>
  <p:tag name="KSO_WM_BEAUTIFY_FLAG" val=""/>
  <p:tag name="KSO_WM_SCREEN_THEME_FLAG" val="Ey94I6MBUuiyzSQ96rMrUa4VqmnUer/xT1U65CeUPI8sQhM7AsL0g20RPBHAjpCvPL7rO7x+dFzyD9EdJzJg6WATJ0Z/v6vOGwqB0PYfPE0=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AS_UNIQUEID" val="1185"/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1185"/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SPECIAL_SOURCE" val="bdnull"/>
</p:tagLst>
</file>

<file path=ppt/tags/tag38.xml><?xml version="1.0" encoding="utf-8"?>
<p:tagLst xmlns:p="http://schemas.openxmlformats.org/presentationml/2006/main">
  <p:tag name="AS_UNIQUEID" val="1290"/>
</p:tagLst>
</file>

<file path=ppt/tags/tag39.xml><?xml version="1.0" encoding="utf-8"?>
<p:tagLst xmlns:p="http://schemas.openxmlformats.org/presentationml/2006/main">
  <p:tag name="AS_UNIQUEID" val="1291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AS_UNIQUEID" val="1292"/>
</p:tagLst>
</file>

<file path=ppt/tags/tag41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AS_UNIQUEID" val="444"/>
  <p:tag name="KSO_WM_BEAUTIFY_FLAG" val=""/>
  <p:tag name="KSO_WM_SCREEN_THEME_FLAG" val="Ey94I6MBUuiyzSQ96rMrUa4VqmnUer/xT1U65CeUPI8sQhM7AsL0g20RPBHAjpCvPL7rO7x+dFzyD9EdJzJg6WATJ0Z/v6vOGwqB0PYfPE0=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#wm#"/>
  <p:tag name="KSO_WM_TEMPLATE_CATEGORY" val="custom"/>
  <p:tag name="KSO_WM_TEMPLATE_INDEX" val="20204976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AS_UNIQUEID" val="444"/>
  <p:tag name="KSO_WM_BEAUTIFY_FLAG" val=""/>
  <p:tag name="KSO_WM_SCREEN_THEME_FLAG" val="Ey94I6MBUuiyzSQ96rMrUa4VqmnUer/xT1U65CeUPI8sQhM7AsL0g20RPBHAjpCvPL7rO7x+dFzyD9EdJzJg6WATJ0Z/v6vOGwqB0PYfPE0=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4976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AS_UNIQUEID" val="444"/>
  <p:tag name="KSO_WM_BEAUTIFY_FLAG" val=""/>
  <p:tag name="KSO_WM_SCREEN_THEME_FLAG" val="Ey94I6MBUuiyzSQ96rMrUa4VqmnUer/xT1U65CeUPI8sQhM7AsL0g20RPBHAjpCvPL7rO7x+dFzyD9EdJzJg6WATJ0Z/v6vOGwqB0PYfPE0=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4976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AS_UNIQUEID" val="444"/>
  <p:tag name="KSO_WM_BEAUTIFY_FLAG" val=""/>
  <p:tag name="KSO_WM_SCREEN_THEME_FLAG" val="Ey94I6MBUuiyzSQ96rMrUa4VqmnUer/xT1U65CeUPI8sQhM7AsL0g20RPBHAjpCvPL7rO7x+dFzyD9EdJzJg6WATJ0Z/v6vOGwqB0PYfPE0=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4976"/>
</p:tagLst>
</file>

<file path=ppt/tags/tag83.xml><?xml version="1.0" encoding="utf-8"?>
<p:tagLst xmlns:p="http://schemas.openxmlformats.org/presentationml/2006/main">
  <p:tag name="AS_UNIQUEID" val="444"/>
  <p:tag name="KSO_WM_BEAUTIFY_FLAG" val=""/>
  <p:tag name="KSO_WM_SCREEN_THEME_FLAG" val="Ey94I6MBUuiyzSQ96rMrUa4VqmnUer/xT1U65CeUPI8sQhM7AsL0g20RPBHAjpCvPL7rO7x+dFzyD9EdJzJg6WATJ0Z/v6vOGwqB0PYfPE0="/>
</p:tagLst>
</file>

<file path=ppt/tags/tag84.xml><?xml version="1.0" encoding="utf-8"?>
<p:tagLst xmlns:p="http://schemas.openxmlformats.org/presentationml/2006/main">
  <p:tag name="KSO_WM_UNIT_TABLE_BEAUTIFY" val="smartTable{b9ce9c37-e76f-43dd-9772-9a8c145f87a7}"/>
  <p:tag name="KSO_WM_BEAUTIFY_FLAG" val=""/>
</p:tagLst>
</file>

<file path=ppt/tags/tag85.xml><?xml version="1.0" encoding="utf-8"?>
<p:tagLst xmlns:p="http://schemas.openxmlformats.org/presentationml/2006/main">
  <p:tag name="AS_UNIQUEID" val="931"/>
</p:tagLst>
</file>

<file path=ppt/tags/tag86.xml><?xml version="1.0" encoding="utf-8"?>
<p:tagLst xmlns:p="http://schemas.openxmlformats.org/presentationml/2006/main">
  <p:tag name="AS_UNIQUEID" val="6283"/>
</p:tagLst>
</file>

<file path=ppt/tags/tag87.xml><?xml version="1.0" encoding="utf-8"?>
<p:tagLst xmlns:p="http://schemas.openxmlformats.org/presentationml/2006/main">
  <p:tag name="AS_UNIQUEID" val="6283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AS_UNIQUEID" val="1139"/>
  <p:tag name="KSO_WM_SCREEN_THEME_FLAG" val="tsuV+PS6qfZTY5ZJqADwQl9jcXZlGVxvBBL5/nqx2+wcwp5XsLauzn/Y3NZzQvQAfjl0B32fEO5xAb9J4UHLZZU1+VcelF6Nadz1n8J4QmY="/>
  <p:tag name="KSO_WM_BEAUTIFY_FLAG" val=""/>
</p:tagLst>
</file>

<file path=ppt/tags/tag91.xml><?xml version="1.0" encoding="utf-8"?>
<p:tagLst xmlns:p="http://schemas.openxmlformats.org/presentationml/2006/main">
  <p:tag name="AS_UNIQUEID" val="444"/>
  <p:tag name="KSO_WM_BEAUTIFY_FLAG" val=""/>
  <p:tag name="KSO_WM_SCREEN_THEME_FLAG" val="Ey94I6MBUuiyzSQ96rMrUa4VqmnUer/xT1U65CeUPI8sQhM7AsL0g20RPBHAjpCvPL7rO7x+dFzyD9EdJzJg6WATJ0Z/v6vOGwqB0PYfPE0=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AS_UNIQUEID" val="1139"/>
  <p:tag name="KSO_WM_SCREEN_THEME_FLAG" val="tsuV+PS6qfZTY5ZJqADwQl9jcXZlGVxvBBL5/nqx2+wcwp5XsLauzn/Y3NZzQvQAfjl0B32fEO5xAb9J4UHLZZU1+VcelF6Nadz1n8J4QmY="/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AS_UNIQUEID" val="444"/>
  <p:tag name="KSO_WM_BEAUTIFY_FLAG" val=""/>
  <p:tag name="KSO_WM_SCREEN_THEME_FLAG" val="Ey94I6MBUuiyzSQ96rMrUa4VqmnUer/xT1U65CeUPI8sQhM7AsL0g20RPBHAjpCvPL7rO7x+dFzyD9EdJzJg6WATJ0Z/v6vOGwqB0PYfPE0="/>
</p:tagLst>
</file>

<file path=ppt/tags/tag98.xml><?xml version="1.0" encoding="utf-8"?>
<p:tagLst xmlns:p="http://schemas.openxmlformats.org/presentationml/2006/main">
  <p:tag name="AS_UNIQUEID" val="1139"/>
  <p:tag name="KSO_WM_SCREEN_THEME_FLAG" val="tsuV+PS6qfZTY5ZJqADwQl9jcXZlGVxvBBL5/nqx2+wcwp5XsLauzn/Y3NZzQvQAfjl0B32fEO5xAb9J4UHLZZU1+VcelF6Nadz1n8J4QmY="/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2102</Words>
  <Application>WPS 演示</Application>
  <PresentationFormat>自定义</PresentationFormat>
  <Paragraphs>234</Paragraphs>
  <Slides>17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Wingdings</vt:lpstr>
      <vt:lpstr>黑体</vt:lpstr>
      <vt:lpstr>楷体</vt:lpstr>
      <vt:lpstr>汉仪劲楷简</vt:lpstr>
      <vt:lpstr>Calibri</vt:lpstr>
      <vt:lpstr>华文新魏</vt:lpstr>
      <vt:lpstr>方正粗黑宋简体</vt:lpstr>
      <vt:lpstr>方正粗圆简体</vt:lpstr>
      <vt:lpstr>微软雅黑</vt:lpstr>
      <vt:lpstr>Arial Unicode MS</vt:lpstr>
      <vt:lpstr>2_自定义设计方案</vt:lpstr>
      <vt:lpstr>课后作业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93</cp:revision>
  <dcterms:created xsi:type="dcterms:W3CDTF">2023-08-24T08:36:00Z</dcterms:created>
  <dcterms:modified xsi:type="dcterms:W3CDTF">2024-07-12T01:05:27Z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D60077848A66432D8E9A8B4F37632411_13</vt:lpwstr>
  </property>
</Properties>
</file>